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A12E04F1-56A9-4575-909B-710E9E8C7836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3640" y="226080"/>
            <a:ext cx="9071280" cy="946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1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2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32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6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166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7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6080"/>
            <a:ext cx="9071280" cy="946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1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2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32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6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166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7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152320" y="132624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1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32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32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6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166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7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9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49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5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165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Agenda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Welcome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NPO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Teamspeak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Projects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Technical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Finance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Open floor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Raffle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Closing</a:t>
            </a:r>
            <a:endParaRPr b="0" lang="en-GB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259640" y="927720"/>
            <a:ext cx="7559280" cy="197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GB" sz="6000" spc="-1" strike="noStrike">
                <a:solidFill>
                  <a:srgbClr val="000000"/>
                </a:solidFill>
                <a:latin typeface="Calibri Light"/>
              </a:rPr>
              <a:t>CTWUG </a:t>
            </a:r>
            <a:r>
              <a:rPr b="0" lang="en-GB" sz="6000" spc="-1" strike="noStrike">
                <a:solidFill>
                  <a:srgbClr val="000000"/>
                </a:solidFill>
                <a:latin typeface="Calibri Light"/>
              </a:rPr>
              <a:t>Financial </a:t>
            </a:r>
            <a:r>
              <a:rPr b="0" lang="en-GB" sz="6000" spc="-1" strike="noStrike">
                <a:solidFill>
                  <a:srgbClr val="000000"/>
                </a:solidFill>
                <a:latin typeface="Calibri Light"/>
              </a:rPr>
              <a:t>update</a:t>
            </a:r>
            <a:endParaRPr b="0" lang="en-GB" sz="6000" spc="-1" strike="noStrike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1039320" y="2977920"/>
            <a:ext cx="8058600" cy="136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GB" sz="4000" spc="-1" strike="noStrike">
                <a:solidFill>
                  <a:srgbClr val="000000"/>
                </a:solidFill>
                <a:latin typeface="Calibri"/>
              </a:rPr>
              <a:t>21 May – 23 </a:t>
            </a:r>
            <a:r>
              <a:rPr b="0" lang="en-GB" sz="4000" spc="-1" strike="noStrike">
                <a:solidFill>
                  <a:srgbClr val="000000"/>
                </a:solidFill>
                <a:latin typeface="Calibri"/>
              </a:rPr>
              <a:t>August 2018</a:t>
            </a:r>
            <a:endParaRPr b="0" lang="en-GB" sz="40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92640" y="301680"/>
            <a:ext cx="8693280" cy="732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4400" spc="-1" strike="noStrike">
                <a:solidFill>
                  <a:srgbClr val="000000"/>
                </a:solidFill>
                <a:latin typeface="Calibri Light"/>
              </a:rPr>
              <a:t>The bank account at a glance</a:t>
            </a:r>
            <a:endParaRPr b="0" lang="en-GB" sz="4400" spc="-1" strike="noStrike">
              <a:latin typeface="Arial"/>
            </a:endParaRPr>
          </a:p>
        </p:txBody>
      </p:sp>
      <p:pic>
        <p:nvPicPr>
          <p:cNvPr id="123" name="Picture 1" descr=""/>
          <p:cNvPicPr/>
          <p:nvPr/>
        </p:nvPicPr>
        <p:blipFill>
          <a:blip r:embed="rId1"/>
          <a:stretch/>
        </p:blipFill>
        <p:spPr>
          <a:xfrm>
            <a:off x="2961360" y="1135080"/>
            <a:ext cx="4369320" cy="36349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692640" y="301680"/>
            <a:ext cx="8693280" cy="109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en-GB" sz="4400" spc="-1" strike="noStrike">
                <a:solidFill>
                  <a:srgbClr val="000000"/>
                </a:solidFill>
                <a:latin typeface="Calibri Light"/>
              </a:rPr>
              <a:t>Current status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5103000" y="1509120"/>
            <a:ext cx="4283280" cy="359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90000"/>
              </a:lnSpc>
            </a:pPr>
            <a:endParaRPr b="0" lang="en-GB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R 136 774,20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R 6 607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R 65 852.33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GB" sz="2800" spc="-1" strike="noStrike">
              <a:latin typeface="Arial"/>
            </a:endParaRPr>
          </a:p>
        </p:txBody>
      </p:sp>
      <p:graphicFrame>
        <p:nvGraphicFramePr>
          <p:cNvPr id="126" name="Table 3"/>
          <p:cNvGraphicFramePr/>
          <p:nvPr/>
        </p:nvGraphicFramePr>
        <p:xfrm>
          <a:off x="720000" y="1417320"/>
          <a:ext cx="8855280" cy="2158560"/>
        </p:xfrm>
        <a:graphic>
          <a:graphicData uri="http://schemas.openxmlformats.org/drawingml/2006/table">
            <a:tbl>
              <a:tblPr/>
              <a:tblGrid>
                <a:gridCol w="6384960"/>
                <a:gridCol w="2470680"/>
              </a:tblGrid>
              <a:tr h="719640">
                <a:tc>
                  <a:txBody>
                    <a:bodyPr lIns="90000" rIns="90000" tIns="46800" bIns="46800"/>
                    <a:p>
                      <a:r>
                        <a:rPr b="0" lang="en-GB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Balance as of 2018/08/23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r"/>
                      <a:r>
                        <a:rPr b="0" lang="en-GB" sz="2800" spc="-1" strike="noStrike">
                          <a:latin typeface="Arial"/>
                        </a:rPr>
                        <a:t>R136 774.20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719640">
                <a:tc>
                  <a:txBody>
                    <a:bodyPr lIns="90000" rIns="90000" tIns="46800" bIns="46800"/>
                    <a:p>
                      <a:r>
                        <a:rPr b="0" lang="en-GB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Cash expenditure this quarter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r"/>
                      <a:r>
                        <a:rPr b="0" lang="en-GB" sz="2800" spc="-1" strike="noStrike">
                          <a:latin typeface="Arial"/>
                        </a:rPr>
                        <a:t>R6 607.00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719640">
                <a:tc>
                  <a:txBody>
                    <a:bodyPr lIns="90000" rIns="90000" tIns="46800" bIns="46800"/>
                    <a:p>
                      <a:r>
                        <a:rPr b="0" lang="en-GB" sz="2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Cash income this quarter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r"/>
                      <a:r>
                        <a:rPr b="0" lang="en-GB" sz="2800" spc="-1" strike="noStrike">
                          <a:latin typeface="Arial"/>
                        </a:rPr>
                        <a:t>R 65 852.33</a:t>
                      </a:r>
                      <a:endParaRPr b="0" lang="en-GB" sz="2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692640" y="301680"/>
            <a:ext cx="8693280" cy="109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en-GB" sz="4400" spc="-1" strike="noStrike">
                <a:solidFill>
                  <a:srgbClr val="000000"/>
                </a:solidFill>
                <a:latin typeface="Calibri Light"/>
              </a:rPr>
              <a:t>Monthly expenses </a:t>
            </a:r>
            <a:endParaRPr b="0" lang="en-GB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3000" spc="-1" strike="noStrike">
                <a:solidFill>
                  <a:srgbClr val="000000"/>
                </a:solidFill>
                <a:latin typeface="Calibri Light"/>
              </a:rPr>
              <a:t>(average per month – 2018/05/21–2018/08/23)</a:t>
            </a:r>
            <a:endParaRPr b="0" lang="en-GB" sz="3000" spc="-1" strike="noStrike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606240" y="1838520"/>
            <a:ext cx="8860320" cy="3267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indent="-216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Bank charges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: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R220,75</a:t>
            </a:r>
            <a:endParaRPr b="0" lang="en-GB" sz="2800" spc="-1" strike="noStrike">
              <a:latin typeface="Arial"/>
            </a:endParaRPr>
          </a:p>
          <a:p>
            <a:pPr indent="-216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VPSdime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: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R 108,99 </a:t>
            </a:r>
            <a:r>
              <a:rPr b="0" lang="en-GB" sz="2000" spc="-1" strike="noStrike">
                <a:solidFill>
                  <a:srgbClr val="000000"/>
                </a:solidFill>
                <a:latin typeface="Calibri"/>
              </a:rPr>
              <a:t>(per VM, total of 4 units)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GB" sz="28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en-GB" sz="28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692640" y="301680"/>
            <a:ext cx="8693280" cy="773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en-GB" sz="4400" spc="-1" strike="noStrike">
                <a:solidFill>
                  <a:srgbClr val="000000"/>
                </a:solidFill>
                <a:latin typeface="Calibri Light"/>
              </a:rPr>
              <a:t>Activity for the year</a:t>
            </a:r>
            <a:endParaRPr b="0" lang="en-GB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3300" spc="-1" strike="noStrike">
                <a:solidFill>
                  <a:srgbClr val="000000"/>
                </a:solidFill>
                <a:latin typeface="Calibri Light"/>
              </a:rPr>
              <a:t>(2018/05/21-2018/08/23)</a:t>
            </a:r>
            <a:endParaRPr b="0" lang="en-GB" sz="3300" spc="-1" strike="noStrike">
              <a:latin typeface="Arial"/>
            </a:endParaRPr>
          </a:p>
        </p:txBody>
      </p:sp>
      <p:pic>
        <p:nvPicPr>
          <p:cNvPr id="130" name="Picture 1" descr=""/>
          <p:cNvPicPr/>
          <p:nvPr/>
        </p:nvPicPr>
        <p:blipFill>
          <a:blip r:embed="rId1"/>
          <a:stretch/>
        </p:blipFill>
        <p:spPr>
          <a:xfrm>
            <a:off x="921960" y="1271880"/>
            <a:ext cx="8461800" cy="4026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Agenda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Welcome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NPO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Teamspeak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Projects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Technical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Finance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Open floor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Raffle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Closing</a:t>
            </a:r>
            <a:endParaRPr b="0" lang="en-GB" sz="32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Application>LibreOffice/6.0.3.2$Linux_X86_64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2018-08-25T00:25:16Z</dcterms:created>
  <dc:creator/>
  <dc:description/>
  <dc:language>en-GB</dc:language>
  <cp:lastModifiedBy/>
  <cp:lastPrinted>2018-08-25T00:26:24Z</cp:lastPrinted>
  <dcterms:modified xsi:type="dcterms:W3CDTF">2018-08-25T11:06:24Z</dcterms:modified>
  <cp:revision>2</cp:revision>
  <dc:subject/>
  <dc:title/>
</cp:coreProperties>
</file>